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Canva Sans" charset="1" panose="020B0503030501040103"/>
      <p:regular r:id="rId24"/>
    </p:embeddedFont>
    <p:embeddedFont>
      <p:font typeface="Canva Sans Bold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ocs.google.com/spreadsheets/d/1DUF2isFWsqVSYhbaACYtbgcLi_YjDqpE3GLQIVgkKQg/edit#gid=69851113" TargetMode="External" Type="http://schemas.openxmlformats.org/officeDocument/2006/relationships/hyperlink"/><Relationship Id="rId11" Target="https://docs.google.com/spreadsheets/d/1DUF2isFWsqVSYhbaACYtbgcLi_YjDqpE3GLQIVgkKQg/edit#gid=69851113" TargetMode="External" Type="http://schemas.openxmlformats.org/officeDocument/2006/relationships/hyperlink"/><Relationship Id="rId12" Target="https://docs.google.com/spreadsheets/d/1DUF2isFWsqVSYhbaACYtbgcLi_YjDqpE3GLQIVgkKQg/edit#gid=69851113" TargetMode="External" Type="http://schemas.openxmlformats.org/officeDocument/2006/relationships/hyperlink"/><Relationship Id="rId13" Target="https://docs.google.com/spreadsheets/d/1DUF2isFWsqVSYhbaACYtbgcLi_YjDqpE3GLQIVgkKQg/edit#gid=69851113" TargetMode="External" Type="http://schemas.openxmlformats.org/officeDocument/2006/relationships/hyperlink"/><Relationship Id="rId14" Target="https://docs.google.com/spreadsheets/d/1DUF2isFWsqVSYhbaACYtbgcLi_YjDqpE3GLQIVgkKQg/edit#gid=69851113" TargetMode="External" Type="http://schemas.openxmlformats.org/officeDocument/2006/relationships/hyperlink"/><Relationship Id="rId15" Target="https://docs.google.com/spreadsheets/d/1DUF2isFWsqVSYhbaACYtbgcLi_YjDqpE3GLQIVgkKQg/edit#gid=69851113" TargetMode="External" Type="http://schemas.openxmlformats.org/officeDocument/2006/relationships/hyperlink"/><Relationship Id="rId16" Target="https://docs.google.com/spreadsheets/d/1DUF2isFWsqVSYhbaACYtbgcLi_YjDqpE3GLQIVgkKQg/edit#gid=69851113" TargetMode="External" Type="http://schemas.openxmlformats.org/officeDocument/2006/relationships/hyperlink"/><Relationship Id="rId17" Target="https://docs.google.com/spreadsheets/d/1DUF2isFWsqVSYhbaACYtbgcLi_YjDqpE3GLQIVgkKQg/edit#gid=69851113" TargetMode="External" Type="http://schemas.openxmlformats.org/officeDocument/2006/relationships/hyperlink"/><Relationship Id="rId18" Target="https://docs.google.com/spreadsheets/d/1DUF2isFWsqVSYhbaACYtbgcLi_YjDqpE3GLQIVgkKQg/edit#gid=69851113" TargetMode="External" Type="http://schemas.openxmlformats.org/officeDocument/2006/relationships/hyperlink"/><Relationship Id="rId19" Target="https://docs.google.com/spreadsheets/d/1DUF2isFWsqVSYhbaACYtbgcLi_YjDqpE3GLQIVgkKQg/edit#gid=69851113" TargetMode="External" Type="http://schemas.openxmlformats.org/officeDocument/2006/relationships/hyperlink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Relationship Id="rId5" Target="https://docs.google.com/spreadsheets/d/1DUF2isFWsqVSYhbaACYtbgcLi_YjDqpE3GLQIVgkKQg/edit#gid=69851113" TargetMode="External" Type="http://schemas.openxmlformats.org/officeDocument/2006/relationships/hyperlink"/><Relationship Id="rId6" Target="https://docs.google.com/spreadsheets/d/1DUF2isFWsqVSYhbaACYtbgcLi_YjDqpE3GLQIVgkKQg/edit#gid=69851113" TargetMode="External" Type="http://schemas.openxmlformats.org/officeDocument/2006/relationships/hyperlink"/><Relationship Id="rId7" Target="https://docs.google.com/spreadsheets/d/1DUF2isFWsqVSYhbaACYtbgcLi_YjDqpE3GLQIVgkKQg/edit#gid=69851113" TargetMode="External" Type="http://schemas.openxmlformats.org/officeDocument/2006/relationships/hyperlink"/><Relationship Id="rId8" Target="https://docs.google.com/spreadsheets/d/1DUF2isFWsqVSYhbaACYtbgcLi_YjDqpE3GLQIVgkKQg/edit#gid=69851113" TargetMode="External" Type="http://schemas.openxmlformats.org/officeDocument/2006/relationships/hyperlink"/><Relationship Id="rId9" Target="https://docs.google.com/spreadsheets/d/1DUF2isFWsqVSYhbaACYtbgcLi_YjDqpE3GLQIVgkKQg/edit#gid=69851113" TargetMode="External" Type="http://schemas.openxmlformats.org/officeDocument/2006/relationships/hyperlink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ocs.google.com/spreadsheets/d/1DUF2isFWsqVSYhbaACYtbgcLi_YjDqpE3GLQIVgkKQg/edit#gid=69851113" TargetMode="External" Type="http://schemas.openxmlformats.org/officeDocument/2006/relationships/hyperlink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https://docs.google.com/spreadsheets/d/1DUF2isFWsqVSYhbaACYtbgcLi_YjDqpE3GLQIVgkKQg/edit#gid=69851113" TargetMode="External" Type="http://schemas.openxmlformats.org/officeDocument/2006/relationships/hyperlink"/><Relationship Id="rId6" Target="https://docs.google.com/spreadsheets/d/1DUF2isFWsqVSYhbaACYtbgcLi_YjDqpE3GLQIVgkKQg/edit#gid=69851113" TargetMode="External" Type="http://schemas.openxmlformats.org/officeDocument/2006/relationships/hyperlink"/><Relationship Id="rId7" Target="https://docs.google.com/spreadsheets/d/1DUF2isFWsqVSYhbaACYtbgcLi_YjDqpE3GLQIVgkKQg/edit#gid=69851113" TargetMode="External" Type="http://schemas.openxmlformats.org/officeDocument/2006/relationships/hyperlink"/><Relationship Id="rId8" Target="https://docs.google.com/spreadsheets/d/1DUF2isFWsqVSYhbaACYtbgcLi_YjDqpE3GLQIVgkKQg/edit#gid=69851113" TargetMode="External" Type="http://schemas.openxmlformats.org/officeDocument/2006/relationships/hyperlink"/><Relationship Id="rId9" Target="https://docs.google.com/spreadsheets/d/1DUF2isFWsqVSYhbaACYtbgcLi_YjDqpE3GLQIVgkKQg/edit#gid=69851113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54468" y="2774841"/>
            <a:ext cx="10179064" cy="4432518"/>
            <a:chOff x="0" y="0"/>
            <a:chExt cx="13572085" cy="591002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3572085" cy="3962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815"/>
                </a:lnSpc>
              </a:pPr>
              <a:r>
                <a:rPr lang="en-US" sz="651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System informatyczny </a:t>
              </a:r>
            </a:p>
            <a:p>
              <a:pPr algn="ctr" marL="0" indent="0" lvl="0">
                <a:lnSpc>
                  <a:spcPts val="7815"/>
                </a:lnSpc>
              </a:pPr>
              <a:r>
                <a:rPr lang="en-US" sz="651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firmy bukmacherskiej „All/In”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2407725" y="4626901"/>
              <a:ext cx="8756636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Jakub Sierocki, </a:t>
              </a:r>
            </a:p>
            <a:p>
              <a:pPr algn="ctr" marL="0" indent="0" lvl="0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Gabriel Ostrowski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752050" y="3400632"/>
            <a:ext cx="7558084" cy="7613454"/>
          </a:xfrm>
          <a:custGeom>
            <a:avLst/>
            <a:gdLst/>
            <a:ahLst/>
            <a:cxnLst/>
            <a:rect r="r" b="b" t="t" l="l"/>
            <a:pathLst>
              <a:path h="7613454" w="7558084">
                <a:moveTo>
                  <a:pt x="0" y="0"/>
                </a:moveTo>
                <a:lnTo>
                  <a:pt x="7558084" y="0"/>
                </a:lnTo>
                <a:lnTo>
                  <a:pt x="7558084" y="7613454"/>
                </a:lnTo>
                <a:lnTo>
                  <a:pt x="0" y="761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54573" y="962025"/>
            <a:ext cx="210472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UWM, ISI3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3590" y="1334383"/>
            <a:ext cx="11706942" cy="7594879"/>
          </a:xfrm>
          <a:custGeom>
            <a:avLst/>
            <a:gdLst/>
            <a:ahLst/>
            <a:cxnLst/>
            <a:rect r="r" b="b" t="t" l="l"/>
            <a:pathLst>
              <a:path h="7594879" w="11706942">
                <a:moveTo>
                  <a:pt x="0" y="0"/>
                </a:moveTo>
                <a:lnTo>
                  <a:pt x="11706942" y="0"/>
                </a:lnTo>
                <a:lnTo>
                  <a:pt x="11706942" y="7594879"/>
                </a:lnTo>
                <a:lnTo>
                  <a:pt x="0" y="7594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88936" y="3800574"/>
            <a:ext cx="4470364" cy="2685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103"/>
              </a:lnSpc>
            </a:pPr>
            <a:r>
              <a:rPr lang="en-US" sz="5919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Widok zakładów użytkownika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2788936" y="1038225"/>
            <a:ext cx="4470364" cy="0"/>
          </a:xfrm>
          <a:prstGeom prst="line">
            <a:avLst/>
          </a:prstGeom>
          <a:ln cap="rnd" w="28575">
            <a:solidFill>
              <a:srgbClr val="27262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999" y="1552187"/>
            <a:ext cx="11071485" cy="7182626"/>
          </a:xfrm>
          <a:custGeom>
            <a:avLst/>
            <a:gdLst/>
            <a:ahLst/>
            <a:cxnLst/>
            <a:rect r="r" b="b" t="t" l="l"/>
            <a:pathLst>
              <a:path h="7182626" w="11071485">
                <a:moveTo>
                  <a:pt x="0" y="0"/>
                </a:moveTo>
                <a:lnTo>
                  <a:pt x="11071485" y="0"/>
                </a:lnTo>
                <a:lnTo>
                  <a:pt x="11071485" y="7182626"/>
                </a:lnTo>
                <a:lnTo>
                  <a:pt x="0" y="7182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04316" y="2541145"/>
            <a:ext cx="5554984" cy="411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Widok gry losowej “Poker”</a:t>
            </a:r>
          </a:p>
        </p:txBody>
      </p:sp>
      <p:sp>
        <p:nvSpPr>
          <p:cNvPr name="AutoShape 4" id="4"/>
          <p:cNvSpPr/>
          <p:nvPr/>
        </p:nvSpPr>
        <p:spPr>
          <a:xfrm>
            <a:off x="11508355" y="7006484"/>
            <a:ext cx="5808095" cy="0"/>
          </a:xfrm>
          <a:prstGeom prst="line">
            <a:avLst/>
          </a:prstGeom>
          <a:ln cap="flat" w="104775">
            <a:solidFill>
              <a:srgbClr val="3231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67705" y="4218040"/>
            <a:ext cx="7691595" cy="2600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0"/>
              </a:lnSpc>
            </a:pPr>
            <a:r>
              <a:rPr lang="en-US" sz="8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Widok mobilny na Zakłady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9567705" y="3392368"/>
            <a:ext cx="1104900" cy="5715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233111" y="514350"/>
            <a:ext cx="5903843" cy="9258300"/>
          </a:xfrm>
          <a:custGeom>
            <a:avLst/>
            <a:gdLst/>
            <a:ahLst/>
            <a:cxnLst/>
            <a:rect r="r" b="b" t="t" l="l"/>
            <a:pathLst>
              <a:path h="9258300" w="5903843">
                <a:moveTo>
                  <a:pt x="0" y="0"/>
                </a:moveTo>
                <a:lnTo>
                  <a:pt x="5903843" y="0"/>
                </a:lnTo>
                <a:lnTo>
                  <a:pt x="590384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67705" y="3392368"/>
            <a:ext cx="1104900" cy="5715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429787" y="577812"/>
            <a:ext cx="6058977" cy="9131376"/>
          </a:xfrm>
          <a:custGeom>
            <a:avLst/>
            <a:gdLst/>
            <a:ahLst/>
            <a:cxnLst/>
            <a:rect r="r" b="b" t="t" l="l"/>
            <a:pathLst>
              <a:path h="9131376" w="6058977">
                <a:moveTo>
                  <a:pt x="0" y="0"/>
                </a:moveTo>
                <a:lnTo>
                  <a:pt x="6058976" y="0"/>
                </a:lnTo>
                <a:lnTo>
                  <a:pt x="6058976" y="9131376"/>
                </a:lnTo>
                <a:lnTo>
                  <a:pt x="0" y="9131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67705" y="4484873"/>
            <a:ext cx="7691595" cy="2076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11"/>
              </a:lnSpc>
            </a:pPr>
            <a:r>
              <a:rPr lang="en-US" sz="68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Mobliny formularz logowania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67705" y="3392368"/>
            <a:ext cx="1104900" cy="5715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451362" y="649140"/>
            <a:ext cx="5964320" cy="8988720"/>
          </a:xfrm>
          <a:custGeom>
            <a:avLst/>
            <a:gdLst/>
            <a:ahLst/>
            <a:cxnLst/>
            <a:rect r="r" b="b" t="t" l="l"/>
            <a:pathLst>
              <a:path h="8988720" w="5964320">
                <a:moveTo>
                  <a:pt x="0" y="0"/>
                </a:moveTo>
                <a:lnTo>
                  <a:pt x="5964320" y="0"/>
                </a:lnTo>
                <a:lnTo>
                  <a:pt x="5964320" y="8988720"/>
                </a:lnTo>
                <a:lnTo>
                  <a:pt x="0" y="898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67705" y="4484873"/>
            <a:ext cx="7691595" cy="2076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11"/>
              </a:lnSpc>
            </a:pPr>
            <a:r>
              <a:rPr lang="en-US" sz="68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Mobliny formularz rejestracji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67705" y="3392368"/>
            <a:ext cx="1104900" cy="5715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507192" y="615987"/>
            <a:ext cx="5790624" cy="9055027"/>
          </a:xfrm>
          <a:custGeom>
            <a:avLst/>
            <a:gdLst/>
            <a:ahLst/>
            <a:cxnLst/>
            <a:rect r="r" b="b" t="t" l="l"/>
            <a:pathLst>
              <a:path h="9055027" w="5790624">
                <a:moveTo>
                  <a:pt x="0" y="0"/>
                </a:moveTo>
                <a:lnTo>
                  <a:pt x="5790624" y="0"/>
                </a:lnTo>
                <a:lnTo>
                  <a:pt x="5790624" y="9055026"/>
                </a:lnTo>
                <a:lnTo>
                  <a:pt x="0" y="9055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67705" y="3965793"/>
            <a:ext cx="7691595" cy="311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11"/>
              </a:lnSpc>
            </a:pPr>
            <a:r>
              <a:rPr lang="en-US" sz="68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Mobilny w</a:t>
            </a:r>
            <a:r>
              <a:rPr lang="en-US" sz="68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idok zakładów użytkownika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67705" y="3392368"/>
            <a:ext cx="1104900" cy="5715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636646" y="698240"/>
            <a:ext cx="5685423" cy="8890520"/>
          </a:xfrm>
          <a:custGeom>
            <a:avLst/>
            <a:gdLst/>
            <a:ahLst/>
            <a:cxnLst/>
            <a:rect r="r" b="b" t="t" l="l"/>
            <a:pathLst>
              <a:path h="8890520" w="5685423">
                <a:moveTo>
                  <a:pt x="0" y="0"/>
                </a:moveTo>
                <a:lnTo>
                  <a:pt x="5685423" y="0"/>
                </a:lnTo>
                <a:lnTo>
                  <a:pt x="5685423" y="8890520"/>
                </a:lnTo>
                <a:lnTo>
                  <a:pt x="0" y="8890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67705" y="4484873"/>
            <a:ext cx="7691595" cy="2076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11"/>
              </a:lnSpc>
            </a:pPr>
            <a:r>
              <a:rPr lang="en-US" sz="68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Mobilny w</a:t>
            </a:r>
            <a:r>
              <a:rPr lang="en-US" sz="68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idok gry losowej “Poker”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06478" y="401378"/>
            <a:ext cx="18300700" cy="7130656"/>
            <a:chOff x="0" y="0"/>
            <a:chExt cx="4819937" cy="18780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9938" cy="1878033"/>
            </a:xfrm>
            <a:custGeom>
              <a:avLst/>
              <a:gdLst/>
              <a:ahLst/>
              <a:cxnLst/>
              <a:rect r="r" b="b" t="t" l="l"/>
              <a:pathLst>
                <a:path h="1878033" w="4819938">
                  <a:moveTo>
                    <a:pt x="0" y="0"/>
                  </a:moveTo>
                  <a:lnTo>
                    <a:pt x="4819938" y="0"/>
                  </a:lnTo>
                  <a:lnTo>
                    <a:pt x="4819938" y="1878033"/>
                  </a:lnTo>
                  <a:lnTo>
                    <a:pt x="0" y="18780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9937" cy="1935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0" y="-13331"/>
            <a:ext cx="8093276" cy="9271631"/>
            <a:chOff x="0" y="0"/>
            <a:chExt cx="3130550" cy="35863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3586348"/>
            </a:xfrm>
            <a:custGeom>
              <a:avLst/>
              <a:gdLst/>
              <a:ahLst/>
              <a:cxnLst/>
              <a:rect r="r" b="b" t="t" l="l"/>
              <a:pathLst>
                <a:path h="3586348" w="3130550">
                  <a:moveTo>
                    <a:pt x="0" y="1123950"/>
                  </a:moveTo>
                  <a:lnTo>
                    <a:pt x="0" y="3586348"/>
                  </a:lnTo>
                  <a:lnTo>
                    <a:pt x="3130550" y="358634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204466" y="331612"/>
            <a:ext cx="2976711" cy="2976700"/>
            <a:chOff x="0" y="0"/>
            <a:chExt cx="6350025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4931" t="0" r="-2493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204466" y="3655150"/>
            <a:ext cx="2976711" cy="2976700"/>
            <a:chOff x="0" y="0"/>
            <a:chExt cx="6350025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49999" t="0" r="-49999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204466" y="6978688"/>
            <a:ext cx="2976711" cy="2976700"/>
            <a:chOff x="0" y="0"/>
            <a:chExt cx="6350025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12499" t="0" r="-12499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913352" y="4102067"/>
            <a:ext cx="5809823" cy="2691852"/>
            <a:chOff x="0" y="0"/>
            <a:chExt cx="7746430" cy="358913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7746430" cy="539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4"/>
                </a:lnSpc>
              </a:pPr>
              <a:r>
                <a:rPr lang="en-US" b="true" sz="272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💡 Wnioski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87201"/>
              <a:ext cx="7746430" cy="29019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5" tooltip="https://docs.google.com/spreadsheets/d/1DUF2isFWsqVSYhbaACYtbgcLi_YjDqpE3GLQIVgkKQg/edit#gid=69851113"/>
                </a:rPr>
                <a:t>System znacząco poprawia efektywność operacyjną zakładu dzięki automatyzacji procesów i przejrzystym interfejsom.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6" tooltip="https://docs.google.com/spreadsheets/d/1DUF2isFWsqVSYhbaACYtbgcLi_YjDqpE3GLQIVgkKQg/edit#gid=69851113"/>
                </a:rPr>
                <a:t>Innowacje, takie jak dynamiczne ustalanie kursów i gry z transmisją live, zwiększają zaangażowanie klientów.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7" tooltip="https://docs.google.com/spreadsheets/d/1DUF2isFWsqVSYhbaACYtbgcLi_YjDqpE3GLQIVgkKQg/edit#gid=69851113"/>
                </a:rPr>
                <a:t>Projekt pozwala na szybkie skalowanie i dostosowanie do zmieniającego się rynku (np. integracja nowych metod płatności lub typów wydarzeń).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8" tooltip="https://docs.google.com/spreadsheets/d/1DUF2isFWsqVSYhbaACYtbgcLi_YjDqpE3GLQIVgkKQg/edit#gid=69851113"/>
                </a:rPr>
                <a:t>Dzięki podziałowi ról i zdefiniowanym scenariuszom użytkowania, system może być łatwo zarządzany przez różne grupy użytkowników (klienci, traderzy, admini, krupierzy).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913352" y="719130"/>
            <a:ext cx="5809823" cy="2810650"/>
            <a:chOff x="0" y="0"/>
            <a:chExt cx="7746430" cy="374753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7746430" cy="539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4"/>
                </a:lnSpc>
              </a:pPr>
              <a:r>
                <a:rPr lang="en-US" b="true" sz="272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✅ Podsumowanie projektu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45599"/>
              <a:ext cx="7746430" cy="29019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9" tooltip="https://docs.google.com/spreadsheets/d/1DUF2isFWsqVSYhbaACYtbgcLi_YjDqpE3GLQIVgkKQg/edit#gid=69851113"/>
                </a:rPr>
                <a:t>Stworzony system informatyczny „All/In” to kompleksowe rozwiązanie dla branży zakładów bukmacherskich i gier losowych.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0" tooltip="https://docs.google.com/spreadsheets/d/1DUF2isFWsqVSYhbaACYtbgcLi_YjDqpE3GLQIVgkKQg/edit#gid=69851113"/>
                </a:rPr>
                <a:t>Platforma obsługuje pełny cykl działania: od rejestracji użytkownika, przez obstawianie, grę losową, po wypłatę wygranych.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1" tooltip="https://docs.google.com/spreadsheets/d/1DUF2isFWsqVSYhbaACYtbgcLi_YjDqpE3GLQIVgkKQg/edit#gid=69851113"/>
                </a:rPr>
                <a:t>Projekt zawiera: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2" tooltip="https://docs.google.com/spreadsheets/d/1DUF2isFWsqVSYhbaACYtbgcLi_YjDqpE3GLQIVgkKQg/edit#gid=69851113"/>
                </a:rPr>
                <a:t>interfejs webowy i mobilny,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3" tooltip="https://docs.google.com/spreadsheets/d/1DUF2isFWsqVSYhbaACYtbgcLi_YjDqpE3GLQIVgkKQg/edit#gid=69851113"/>
                </a:rPr>
                <a:t>bazę danych SQL,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4" tooltip="https://docs.google.com/spreadsheets/d/1DUF2isFWsqVSYhbaACYtbgcLi_YjDqpE3GLQIVgkKQg/edit#gid=69851113"/>
                </a:rPr>
                <a:t>automatyczne algorytmy kursowe,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5" tooltip="https://docs.google.com/spreadsheets/d/1DUF2isFWsqVSYhbaACYtbgcLi_YjDqpE3GLQIVgkKQg/edit#gid=69851113"/>
                </a:rPr>
                <a:t>integrację z płatnościami online.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913352" y="7366206"/>
            <a:ext cx="5809823" cy="2154609"/>
            <a:chOff x="0" y="0"/>
            <a:chExt cx="7746430" cy="287281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7746430" cy="539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4"/>
                </a:lnSpc>
              </a:pPr>
              <a:r>
                <a:rPr lang="en-US" b="true" sz="272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🔍 Potencjalne kierunki rozwoju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845599"/>
              <a:ext cx="7746430" cy="2027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6" tooltip="https://docs.google.com/spreadsheets/d/1DUF2isFWsqVSYhbaACYtbgcLi_YjDqpE3GLQIVgkKQg/edit#gid=69851113"/>
                </a:rPr>
                <a:t>Rozbudowa o system lojalnościowy i personalizację oferty.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7" tooltip="https://docs.google.com/spreadsheets/d/1DUF2isFWsqVSYhbaACYtbgcLi_YjDqpE3GLQIVgkKQg/edit#gid=69851113"/>
                </a:rPr>
                <a:t>Wprowadzenie elementów sztucznej inteligencji do analizy zakładów i rekomendacji.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8" tooltip="https://docs.google.com/spreadsheets/d/1DUF2isFWsqVSYhbaACYtbgcLi_YjDqpE3GLQIVgkKQg/edit#gid=69851113"/>
                </a:rPr>
                <a:t>Implementacja dodatkowych metod uwierzytelniania (np. logowanie biometryczne).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9" tooltip="https://docs.google.com/spreadsheets/d/1DUF2isFWsqVSYhbaACYtbgcLi_YjDqpE3GLQIVgkKQg/edit#gid=69851113"/>
                </a:rPr>
                <a:t>Możliwość współpracy z firmami esportowymi oraz streamerami do promocji gier live.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02550" y="4437238"/>
            <a:ext cx="6621535" cy="194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</a:pPr>
            <a:r>
              <a:rPr lang="en-US" b="true" sz="6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Podsumowanie i wnioski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84858"/>
            <a:ext cx="8049460" cy="8049460"/>
          </a:xfrm>
          <a:custGeom>
            <a:avLst/>
            <a:gdLst/>
            <a:ahLst/>
            <a:cxnLst/>
            <a:rect r="r" b="b" t="t" l="l"/>
            <a:pathLst>
              <a:path h="8049460" w="8049460">
                <a:moveTo>
                  <a:pt x="0" y="0"/>
                </a:moveTo>
                <a:lnTo>
                  <a:pt x="8049460" y="0"/>
                </a:lnTo>
                <a:lnTo>
                  <a:pt x="8049460" y="8049460"/>
                </a:lnTo>
                <a:lnTo>
                  <a:pt x="0" y="804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739" y="2322480"/>
            <a:ext cx="6052875" cy="6052851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31" t="0" r="-2493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609065" y="795599"/>
            <a:ext cx="6650235" cy="8630623"/>
            <a:chOff x="0" y="0"/>
            <a:chExt cx="8866980" cy="1150749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8866980" cy="487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6"/>
                </a:lnSpc>
              </a:pPr>
              <a:r>
                <a:rPr lang="en-US" b="true" sz="303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Dziękujemy za uwagę</a:t>
              </a:r>
            </a:p>
            <a:p>
              <a:pPr algn="l" marL="0" indent="0" lvl="0">
                <a:lnSpc>
                  <a:spcPts val="3646"/>
                </a:lnSpc>
              </a:pPr>
              <a:r>
                <a:rPr lang="en-US" b="true" sz="303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Projekt „All/In” to kompleksowe, nowoczesne rozwiązanie dla firmy bukmacherskiej.</a:t>
              </a:r>
            </a:p>
            <a:p>
              <a:pPr algn="l" marL="0" indent="0" lvl="0">
                <a:lnSpc>
                  <a:spcPts val="3646"/>
                </a:lnSpc>
              </a:pPr>
              <a:r>
                <a:rPr lang="en-US" b="true" sz="303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Stworzyliśmy system uwzględniający potrzeby różnych użytkowników i możliwości dalszego rozwoju.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6175" y="5449698"/>
              <a:ext cx="8820805" cy="1297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50"/>
                </a:lnSpc>
              </a:pPr>
              <a:r>
                <a:rPr lang="en-US" b="true" sz="303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Z chęcią odpowiemy na wszelkie pytania dotyczące projektu.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743430"/>
              <a:ext cx="8866980" cy="3764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26"/>
                </a:lnSpc>
              </a:pPr>
              <a:r>
                <a:rPr lang="en-US" b="true" sz="155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Informacja końcowa</a:t>
              </a:r>
            </a:p>
            <a:p>
              <a:pPr algn="l" marL="0" indent="0" lvl="0">
                <a:lnSpc>
                  <a:spcPts val="2026"/>
                </a:lnSpc>
              </a:pPr>
              <a:r>
                <a:rPr lang="en-US" b="true" sz="155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Autorzy:</a:t>
              </a:r>
            </a:p>
            <a:p>
              <a:pPr algn="l" marL="0" indent="0" lvl="0">
                <a:lnSpc>
                  <a:spcPts val="2026"/>
                </a:lnSpc>
              </a:pPr>
              <a:r>
                <a:rPr lang="en-US" b="true" sz="155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Jakub Sierocki</a:t>
              </a:r>
            </a:p>
            <a:p>
              <a:pPr algn="l" marL="0" indent="0" lvl="0">
                <a:lnSpc>
                  <a:spcPts val="2026"/>
                </a:lnSpc>
              </a:pPr>
              <a:r>
                <a:rPr lang="en-US" b="true" sz="155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Gabriel Ostrowski</a:t>
              </a:r>
            </a:p>
            <a:p>
              <a:pPr algn="l" marL="0" indent="0" lvl="0">
                <a:lnSpc>
                  <a:spcPts val="2026"/>
                </a:lnSpc>
              </a:pPr>
              <a:r>
                <a:rPr lang="en-US" b="true" sz="155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Miejsce i data:</a:t>
              </a:r>
            </a:p>
            <a:p>
              <a:pPr algn="l" marL="0" indent="0" lvl="0">
                <a:lnSpc>
                  <a:spcPts val="2026"/>
                </a:lnSpc>
              </a:pPr>
              <a:r>
                <a:rPr lang="en-US" b="true" sz="155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Olsztyn, marzec -czerwiec 2025</a:t>
              </a:r>
            </a:p>
            <a:p>
              <a:pPr algn="l" marL="0" indent="0" lvl="0">
                <a:lnSpc>
                  <a:spcPts val="2026"/>
                </a:lnSpc>
              </a:pPr>
              <a:r>
                <a:rPr lang="en-US" b="true" sz="155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Narzędzia i technologie użyte przy projekcie:</a:t>
              </a:r>
            </a:p>
            <a:p>
              <a:pPr algn="l" marL="0" indent="0" lvl="0">
                <a:lnSpc>
                  <a:spcPts val="2026"/>
                </a:lnSpc>
              </a:pPr>
              <a:r>
                <a:rPr lang="en-US" b="true" sz="155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Axure RP, draw.io, MySQL</a:t>
              </a:r>
            </a:p>
            <a:p>
              <a:pPr algn="l" marL="0" indent="0" lvl="0">
                <a:lnSpc>
                  <a:spcPts val="2026"/>
                </a:lnSpc>
              </a:pPr>
              <a:r>
                <a:rPr lang="en-US" b="true" sz="155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Canva </a:t>
              </a:r>
            </a:p>
            <a:p>
              <a:pPr algn="l" marL="0" indent="0" lvl="0">
                <a:lnSpc>
                  <a:spcPts val="2026"/>
                </a:lnSpc>
              </a:pPr>
              <a:r>
                <a:rPr lang="en-US" b="true" sz="155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Źródła:</a:t>
              </a:r>
            </a:p>
            <a:p>
              <a:pPr algn="l" marL="0" indent="0" lvl="0">
                <a:lnSpc>
                  <a:spcPts val="2026"/>
                </a:lnSpc>
              </a:pPr>
              <a:r>
                <a:rPr lang="en-US" b="true" sz="155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Materiały z ćwiczeń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7136616"/>
              <a:ext cx="8866980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032500" cy="4113907"/>
            <a:chOff x="0" y="0"/>
            <a:chExt cx="119186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1864" cy="812800"/>
            </a:xfrm>
            <a:custGeom>
              <a:avLst/>
              <a:gdLst/>
              <a:ahLst/>
              <a:cxnLst/>
              <a:rect r="r" b="b" t="t" l="l"/>
              <a:pathLst>
                <a:path h="812800" w="1191864">
                  <a:moveTo>
                    <a:pt x="0" y="0"/>
                  </a:moveTo>
                  <a:lnTo>
                    <a:pt x="1191864" y="0"/>
                  </a:lnTo>
                  <a:lnTo>
                    <a:pt x="119186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100" t="0" r="-110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143625" y="0"/>
            <a:ext cx="6032500" cy="4113907"/>
            <a:chOff x="0" y="0"/>
            <a:chExt cx="1191864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91864" cy="812800"/>
            </a:xfrm>
            <a:custGeom>
              <a:avLst/>
              <a:gdLst/>
              <a:ahLst/>
              <a:cxnLst/>
              <a:rect r="r" b="b" t="t" l="l"/>
              <a:pathLst>
                <a:path h="812800" w="1191864">
                  <a:moveTo>
                    <a:pt x="0" y="0"/>
                  </a:moveTo>
                  <a:lnTo>
                    <a:pt x="1191864" y="0"/>
                  </a:lnTo>
                  <a:lnTo>
                    <a:pt x="119186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1100" t="0" r="-110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287250" y="0"/>
            <a:ext cx="6000750" cy="4113907"/>
            <a:chOff x="0" y="0"/>
            <a:chExt cx="1185591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5591" cy="812800"/>
            </a:xfrm>
            <a:custGeom>
              <a:avLst/>
              <a:gdLst/>
              <a:ahLst/>
              <a:cxnLst/>
              <a:rect r="r" b="b" t="t" l="l"/>
              <a:pathLst>
                <a:path h="812800" w="1185591">
                  <a:moveTo>
                    <a:pt x="0" y="0"/>
                  </a:moveTo>
                  <a:lnTo>
                    <a:pt x="1185591" y="0"/>
                  </a:lnTo>
                  <a:lnTo>
                    <a:pt x="11855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18556" t="0" r="-1855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32940" y="5732075"/>
            <a:ext cx="5193470" cy="1540201"/>
            <a:chOff x="0" y="0"/>
            <a:chExt cx="6924627" cy="205360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0"/>
              <a:ext cx="6924627" cy="745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00"/>
                </a:lnSpc>
                <a:spcBef>
                  <a:spcPct val="0"/>
                </a:spcBef>
              </a:pPr>
              <a:r>
                <a:rPr lang="en-US" b="true" sz="3200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5" tooltip="https://docs.google.com/spreadsheets/d/1DUF2isFWsqVSYhbaACYtbgcLi_YjDqpE3GLQIVgkKQg/edit#gid=69851113"/>
                </a:rPr>
                <a:t>Co </a:t>
              </a:r>
              <a:r>
                <a:rPr lang="en-US" b="true" sz="3200" u="non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rozwiązujemy?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16011"/>
              <a:ext cx="6924627" cy="1037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99"/>
                </a:lnSpc>
                <a:spcBef>
                  <a:spcPct val="0"/>
                </a:spcBef>
              </a:pPr>
              <a:r>
                <a:rPr lang="en-US" sz="2199" u="sng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6" tooltip="https://docs.google.com/spreadsheets/d/1DUF2isFWsqVSYhbaACYtbgcLi_YjDqpE3GLQIVgkKQg/edit#gid=69851113"/>
                </a:rPr>
                <a:t>Brak zintegrowanego systemu do obsługi zakładów i gier losowych.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580307" y="5732075"/>
            <a:ext cx="5193470" cy="1540201"/>
            <a:chOff x="0" y="0"/>
            <a:chExt cx="6924627" cy="205360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0"/>
              <a:ext cx="6924627" cy="745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00"/>
                </a:lnSpc>
                <a:spcBef>
                  <a:spcPct val="0"/>
                </a:spcBef>
              </a:pPr>
              <a:r>
                <a:rPr lang="en-US" b="true" sz="3200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7" tooltip="https://docs.google.com/spreadsheets/d/1DUF2isFWsqVSYhbaACYtbgcLi_YjDqpE3GLQIVgkKQg/edit#gid=69851113"/>
                </a:rPr>
                <a:t>Dla kogo jest ten system?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16011"/>
              <a:ext cx="6924627" cy="1037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99"/>
                </a:lnSpc>
                <a:spcBef>
                  <a:spcPct val="0"/>
                </a:spcBef>
              </a:pPr>
              <a:r>
                <a:rPr lang="en-US" sz="2199" u="sng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8" tooltip="https://docs.google.com/spreadsheets/d/1DUF2isFWsqVSYhbaACYtbgcLi_YjDqpE3GLQIVgkKQg/edit#gid=69851113"/>
                </a:rPr>
                <a:t>Dla klientów, traderów, krupierów i administratorów.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493340" y="5732075"/>
            <a:ext cx="5193470" cy="2149801"/>
            <a:chOff x="0" y="0"/>
            <a:chExt cx="6924627" cy="286640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0"/>
              <a:ext cx="6924627" cy="1558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00"/>
                </a:lnSpc>
                <a:spcBef>
                  <a:spcPct val="0"/>
                </a:spcBef>
              </a:pPr>
              <a:r>
                <a:rPr lang="en-US" b="true" sz="3200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9" tooltip="https://docs.google.com/spreadsheets/d/1DUF2isFWsqVSYhbaACYtbgcLi_YjDqpE3GLQIVgkKQg/edit#gid=69851113"/>
                </a:rPr>
                <a:t>Dlaczego warto wdrożyć ten system?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828811"/>
              <a:ext cx="6924627" cy="1037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99"/>
                </a:lnSpc>
                <a:spcBef>
                  <a:spcPct val="0"/>
                </a:spcBef>
              </a:pPr>
              <a:r>
                <a:rPr lang="en-US" sz="2199" u="sng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0" tooltip="https://docs.google.com/spreadsheets/d/1DUF2isFWsqVSYhbaACYtbgcLi_YjDqpE3GLQIVgkKQg/edit#gid=69851113"/>
                </a:rPr>
                <a:t>Ułatwia obsługę i automatyzuje procesy obstawiania, gry i wypłat.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54678" cy="10287000"/>
            <a:chOff x="0" y="0"/>
            <a:chExt cx="812800" cy="1202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202252"/>
            </a:xfrm>
            <a:custGeom>
              <a:avLst/>
              <a:gdLst/>
              <a:ahLst/>
              <a:cxnLst/>
              <a:rect r="r" b="b" t="t" l="l"/>
              <a:pathLst>
                <a:path h="120225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02252"/>
                  </a:lnTo>
                  <a:lnTo>
                    <a:pt x="0" y="1202252"/>
                  </a:lnTo>
                  <a:close/>
                </a:path>
              </a:pathLst>
            </a:custGeom>
            <a:blipFill>
              <a:blip r:embed="rId2"/>
              <a:stretch>
                <a:fillRect l="-61214" t="0" r="-61214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240340" y="1059952"/>
            <a:ext cx="7765917" cy="708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26"/>
              </a:lnSpc>
            </a:pPr>
            <a:r>
              <a:rPr lang="en-US" b="true" sz="51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Pomysł na rozwiązanie</a:t>
            </a:r>
          </a:p>
        </p:txBody>
      </p:sp>
      <p:sp>
        <p:nvSpPr>
          <p:cNvPr name="AutoShape 5" id="5"/>
          <p:cNvSpPr/>
          <p:nvPr/>
        </p:nvSpPr>
        <p:spPr>
          <a:xfrm>
            <a:off x="8240340" y="2931164"/>
            <a:ext cx="81065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240340" y="3740789"/>
            <a:ext cx="7340874" cy="1122143"/>
            <a:chOff x="0" y="0"/>
            <a:chExt cx="9787832" cy="149619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9787832" cy="538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56"/>
                </a:lnSpc>
              </a:pPr>
              <a:r>
                <a:rPr lang="en-US" b="true" sz="246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Opis systemu: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78505"/>
              <a:ext cx="9787832" cy="6176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92545" indent="-146273" lvl="1">
                <a:lnSpc>
                  <a:spcPts val="1897"/>
                </a:lnSpc>
                <a:buFont typeface="Arial"/>
                <a:buChar char="•"/>
              </a:pPr>
              <a:r>
                <a:rPr lang="en-US" sz="135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Obsługa zakładów bukmacherskich online i stacjonarnie.</a:t>
              </a:r>
            </a:p>
            <a:p>
              <a:pPr algn="l" marL="292545" indent="-146273" lvl="1">
                <a:lnSpc>
                  <a:spcPts val="1897"/>
                </a:lnSpc>
                <a:buFont typeface="Arial"/>
                <a:buChar char="•"/>
              </a:pPr>
              <a:r>
                <a:rPr lang="en-US" sz="135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Prowadzenie gier losowych na żywo.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240340" y="5855198"/>
            <a:ext cx="7340874" cy="1598393"/>
            <a:chOff x="0" y="0"/>
            <a:chExt cx="9787832" cy="213119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9787832" cy="538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56"/>
                </a:lnSpc>
              </a:pPr>
              <a:r>
                <a:rPr lang="en-US" b="true" sz="246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Kluczowe funkcjonalności: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78505"/>
              <a:ext cx="9787832" cy="12526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92545" indent="-146273" lvl="1">
                <a:lnSpc>
                  <a:spcPts val="1897"/>
                </a:lnSpc>
                <a:buFont typeface="Arial"/>
                <a:buChar char="•"/>
              </a:pPr>
              <a:r>
                <a:rPr lang="en-US" sz="135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Rejestracja i logowanie.</a:t>
              </a:r>
            </a:p>
            <a:p>
              <a:pPr algn="l" marL="292545" indent="-146273" lvl="1">
                <a:lnSpc>
                  <a:spcPts val="1897"/>
                </a:lnSpc>
                <a:buFont typeface="Arial"/>
                <a:buChar char="•"/>
              </a:pPr>
              <a:r>
                <a:rPr lang="en-US" sz="135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Obstawianie, gra, wypłaty.</a:t>
              </a:r>
            </a:p>
            <a:p>
              <a:pPr algn="l" marL="292545" indent="-146273" lvl="1">
                <a:lnSpc>
                  <a:spcPts val="1897"/>
                </a:lnSpc>
                <a:buFont typeface="Arial"/>
                <a:buChar char="•"/>
              </a:pPr>
              <a:r>
                <a:rPr lang="en-US" sz="135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Zarządzanie kursami.</a:t>
              </a:r>
            </a:p>
            <a:p>
              <a:pPr algn="l" marL="292545" indent="-146273" lvl="1">
                <a:lnSpc>
                  <a:spcPts val="1897"/>
                </a:lnSpc>
                <a:buFont typeface="Arial"/>
                <a:buChar char="•"/>
              </a:pPr>
              <a:r>
                <a:rPr lang="en-US" sz="135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Integracja z płatnościami.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240340" y="7969748"/>
            <a:ext cx="7340874" cy="1487898"/>
            <a:chOff x="0" y="0"/>
            <a:chExt cx="9787832" cy="198386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9787832" cy="538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56"/>
                </a:lnSpc>
              </a:pPr>
              <a:r>
                <a:rPr lang="en-US" b="true" sz="246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Innowacje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88030"/>
              <a:ext cx="9787832" cy="1095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59080" indent="-129540" lvl="1">
                <a:lnSpc>
                  <a:spcPts val="1679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Automatyczne ustalanie kursów na podstawie danych i algorytmów.</a:t>
              </a:r>
            </a:p>
            <a:p>
              <a:pPr algn="l" marL="259080" indent="-129540" lvl="1">
                <a:lnSpc>
                  <a:spcPts val="1679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Transmisje gier losowych prowadzone na żywo z opcją interakcji.</a:t>
              </a:r>
            </a:p>
            <a:p>
              <a:pPr algn="l" marL="259080" indent="-129540" lvl="1">
                <a:lnSpc>
                  <a:spcPts val="1679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Dynamiczne zarządzanie zakładami w czasie rzeczywistym.</a:t>
              </a:r>
            </a:p>
            <a:p>
              <a:pPr algn="l" marL="259080" indent="-129540" lvl="1">
                <a:lnSpc>
                  <a:spcPts val="1679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Wersja mobilna z uproszczonym interfejsem i powiadomieniami.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220200" cy="10287000"/>
            <a:chOff x="0" y="0"/>
            <a:chExt cx="242836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83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28365">
                  <a:moveTo>
                    <a:pt x="0" y="0"/>
                  </a:moveTo>
                  <a:lnTo>
                    <a:pt x="2428365" y="0"/>
                  </a:lnTo>
                  <a:lnTo>
                    <a:pt x="24283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428365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40949" y="1972570"/>
            <a:ext cx="7738302" cy="6016530"/>
          </a:xfrm>
          <a:custGeom>
            <a:avLst/>
            <a:gdLst/>
            <a:ahLst/>
            <a:cxnLst/>
            <a:rect r="r" b="b" t="t" l="l"/>
            <a:pathLst>
              <a:path h="6016530" w="7738302">
                <a:moveTo>
                  <a:pt x="0" y="0"/>
                </a:moveTo>
                <a:lnTo>
                  <a:pt x="7738302" y="0"/>
                </a:lnTo>
                <a:lnTo>
                  <a:pt x="7738302" y="6016530"/>
                </a:lnTo>
                <a:lnTo>
                  <a:pt x="0" y="6016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604500" y="270997"/>
            <a:ext cx="6977733" cy="6241047"/>
            <a:chOff x="0" y="0"/>
            <a:chExt cx="9303644" cy="832139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9303644" cy="2802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67"/>
                </a:lnSpc>
              </a:pPr>
              <a:r>
                <a:rPr lang="en-US" b="true" sz="742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Architektura systemu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332804"/>
              <a:ext cx="9303644" cy="3682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Technologie:</a:t>
              </a:r>
            </a:p>
            <a:p>
              <a:pPr algn="l" marL="539749" indent="-269875" lvl="1">
                <a:lnSpc>
                  <a:spcPts val="37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HTML/CSS/JavaScript </a:t>
              </a:r>
            </a:p>
            <a:p>
              <a:pPr algn="l" marL="539749" indent="-269875" lvl="1">
                <a:lnSpc>
                  <a:spcPts val="37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SQL (baza danych)</a:t>
              </a:r>
            </a:p>
            <a:p>
              <a:pPr algn="l" marL="539749" indent="-269875" lvl="1">
                <a:lnSpc>
                  <a:spcPts val="37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Integracja z PayPal, Blik, Visa, MasterCard </a:t>
              </a:r>
            </a:p>
            <a:p>
              <a:pPr algn="l">
                <a:lnSpc>
                  <a:spcPts val="3749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3749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749985"/>
              <a:ext cx="9303644" cy="571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4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401285" y="1205256"/>
            <a:ext cx="2417630" cy="511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Baza danych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92411" y="2363810"/>
            <a:ext cx="7261733" cy="5716996"/>
            <a:chOff x="0" y="0"/>
            <a:chExt cx="3730237" cy="29367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0237" cy="2936730"/>
            </a:xfrm>
            <a:custGeom>
              <a:avLst/>
              <a:gdLst/>
              <a:ahLst/>
              <a:cxnLst/>
              <a:rect r="r" b="b" t="t" l="l"/>
              <a:pathLst>
                <a:path h="2936730" w="3730237">
                  <a:moveTo>
                    <a:pt x="0" y="0"/>
                  </a:moveTo>
                  <a:lnTo>
                    <a:pt x="0" y="2936730"/>
                  </a:lnTo>
                  <a:lnTo>
                    <a:pt x="3730237" y="2936730"/>
                  </a:lnTo>
                  <a:lnTo>
                    <a:pt x="3730237" y="0"/>
                  </a:lnTo>
                  <a:lnTo>
                    <a:pt x="0" y="0"/>
                  </a:lnTo>
                  <a:close/>
                  <a:moveTo>
                    <a:pt x="3669277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3669277" y="59690"/>
                  </a:lnTo>
                  <a:lnTo>
                    <a:pt x="3669277" y="287577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266012" y="1896318"/>
            <a:ext cx="10914916" cy="7025173"/>
            <a:chOff x="0" y="0"/>
            <a:chExt cx="5513070" cy="35483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40" y="-15240"/>
              <a:ext cx="5515610" cy="3563620"/>
            </a:xfrm>
            <a:custGeom>
              <a:avLst/>
              <a:gdLst/>
              <a:ahLst/>
              <a:cxnLst/>
              <a:rect r="r" b="b" t="t" l="l"/>
              <a:pathLst>
                <a:path h="3563620" w="551561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0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2"/>
              <a:stretch>
                <a:fillRect l="0" t="-1855" r="0" b="-185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637072"/>
            <a:ext cx="5878448" cy="6685099"/>
            <a:chOff x="0" y="0"/>
            <a:chExt cx="7837930" cy="891346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7837930" cy="25144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492"/>
                </a:lnSpc>
              </a:pPr>
              <a:r>
                <a:rPr lang="en-US" sz="6243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Interfejsy i idee projektowe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823160"/>
              <a:ext cx="7837930" cy="6090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30"/>
                </a:lnSpc>
              </a:pPr>
              <a:r>
                <a:rPr lang="en-US" sz="21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UI/UX:</a:t>
              </a:r>
            </a:p>
            <a:p>
              <a:pPr algn="l" marL="470104" indent="-235052" lvl="1">
                <a:lnSpc>
                  <a:spcPts val="2830"/>
                </a:lnSpc>
                <a:buFont typeface="Arial"/>
                <a:buChar char="•"/>
              </a:pPr>
              <a:r>
                <a:rPr lang="en-US" sz="21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Przejrzysty układ: lista wydarzeń, panel zakładów, transmisja live.</a:t>
              </a:r>
            </a:p>
            <a:p>
              <a:pPr algn="l" marL="470104" indent="-235052" lvl="1">
                <a:lnSpc>
                  <a:spcPts val="2830"/>
                </a:lnSpc>
                <a:buFont typeface="Arial"/>
                <a:buChar char="•"/>
              </a:pPr>
              <a:r>
                <a:rPr lang="en-US" sz="21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Prosty dostęp do funkcji: rejestracja, logowanie, obstawianie, wypłaty.</a:t>
              </a:r>
            </a:p>
            <a:p>
              <a:pPr algn="l" marL="0" indent="0" lvl="0">
                <a:lnSpc>
                  <a:spcPts val="2830"/>
                </a:lnSpc>
              </a:pPr>
              <a:r>
                <a:rPr lang="en-US" sz="21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Idee projektowe:</a:t>
              </a:r>
            </a:p>
            <a:p>
              <a:pPr algn="l" marL="470104" indent="-235052" lvl="1">
                <a:lnSpc>
                  <a:spcPts val="2830"/>
                </a:lnSpc>
                <a:buFont typeface="Arial"/>
                <a:buChar char="•"/>
              </a:pPr>
              <a:r>
                <a:rPr lang="en-US" sz="21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Prostota i intuicyjność działania.</a:t>
              </a:r>
            </a:p>
            <a:p>
              <a:pPr algn="l" marL="470104" indent="-235052" lvl="1">
                <a:lnSpc>
                  <a:spcPts val="2830"/>
                </a:lnSpc>
                <a:buFont typeface="Arial"/>
                <a:buChar char="•"/>
              </a:pPr>
              <a:r>
                <a:rPr lang="en-US" sz="21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Szybka aktualizacja kursów i wyników (maks. 10 sekund).</a:t>
              </a:r>
            </a:p>
            <a:p>
              <a:pPr algn="l" marL="470104" indent="-235052" lvl="1">
                <a:lnSpc>
                  <a:spcPts val="2830"/>
                </a:lnSpc>
                <a:buFont typeface="Arial"/>
                <a:buChar char="•"/>
              </a:pPr>
              <a:r>
                <a:rPr lang="en-US" sz="21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Wersja responsywna na urządzenia mobilne.</a:t>
              </a:r>
            </a:p>
            <a:p>
              <a:pPr algn="l" marL="470104" indent="-235052" lvl="1">
                <a:lnSpc>
                  <a:spcPts val="2830"/>
                </a:lnSpc>
                <a:buFont typeface="Arial"/>
                <a:buChar char="•"/>
              </a:pPr>
              <a:r>
                <a:rPr lang="en-US" sz="21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Bezpieczeństwo danych użytkowników.</a:t>
              </a:r>
            </a:p>
            <a:p>
              <a:pPr algn="l" marL="470104" indent="-235052" lvl="1">
                <a:lnSpc>
                  <a:spcPts val="2830"/>
                </a:lnSpc>
                <a:buFont typeface="Arial"/>
                <a:buChar char="•"/>
              </a:pPr>
              <a:r>
                <a:rPr lang="en-US" sz="21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Rozdzielenie ról i uprawnień.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47186" y="4182435"/>
            <a:ext cx="5389673" cy="1922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67"/>
              </a:lnSpc>
            </a:pPr>
            <a:r>
              <a:rPr lang="en-US" sz="6306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Widok główny systemu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1647186" y="3410512"/>
            <a:ext cx="2345608" cy="64145"/>
          </a:xfrm>
          <a:prstGeom prst="rect">
            <a:avLst/>
          </a:prstGeom>
          <a:solidFill>
            <a:srgbClr val="252525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81360" y="1336288"/>
            <a:ext cx="11218304" cy="7614424"/>
          </a:xfrm>
          <a:custGeom>
            <a:avLst/>
            <a:gdLst/>
            <a:ahLst/>
            <a:cxnLst/>
            <a:rect r="r" b="b" t="t" l="l"/>
            <a:pathLst>
              <a:path h="7614424" w="11218304">
                <a:moveTo>
                  <a:pt x="0" y="0"/>
                </a:moveTo>
                <a:lnTo>
                  <a:pt x="11218304" y="0"/>
                </a:lnTo>
                <a:lnTo>
                  <a:pt x="11218304" y="7614424"/>
                </a:lnTo>
                <a:lnTo>
                  <a:pt x="0" y="7614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999" y="1755925"/>
            <a:ext cx="10138099" cy="6775150"/>
          </a:xfrm>
          <a:custGeom>
            <a:avLst/>
            <a:gdLst/>
            <a:ahLst/>
            <a:cxnLst/>
            <a:rect r="r" b="b" t="t" l="l"/>
            <a:pathLst>
              <a:path h="6775150" w="10138099">
                <a:moveTo>
                  <a:pt x="0" y="0"/>
                </a:moveTo>
                <a:lnTo>
                  <a:pt x="10138099" y="0"/>
                </a:lnTo>
                <a:lnTo>
                  <a:pt x="10138099" y="6775150"/>
                </a:lnTo>
                <a:lnTo>
                  <a:pt x="0" y="6775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" t="0" r="-15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04316" y="2921996"/>
            <a:ext cx="5554984" cy="3362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7"/>
              </a:lnSpc>
            </a:pPr>
            <a:r>
              <a:rPr lang="en-US" sz="74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Formularz rejestracji użytkownika</a:t>
            </a:r>
          </a:p>
        </p:txBody>
      </p:sp>
      <p:sp>
        <p:nvSpPr>
          <p:cNvPr name="AutoShape 4" id="4"/>
          <p:cNvSpPr/>
          <p:nvPr/>
        </p:nvSpPr>
        <p:spPr>
          <a:xfrm>
            <a:off x="11508355" y="6635158"/>
            <a:ext cx="5808095" cy="0"/>
          </a:xfrm>
          <a:prstGeom prst="line">
            <a:avLst/>
          </a:prstGeom>
          <a:ln cap="flat" w="104775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04316" y="2921996"/>
            <a:ext cx="5554984" cy="3362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7"/>
              </a:lnSpc>
            </a:pPr>
            <a:r>
              <a:rPr lang="en-US" sz="74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Formularz logowania użytkownika</a:t>
            </a:r>
          </a:p>
        </p:txBody>
      </p:sp>
      <p:sp>
        <p:nvSpPr>
          <p:cNvPr name="AutoShape 3" id="3"/>
          <p:cNvSpPr/>
          <p:nvPr/>
        </p:nvSpPr>
        <p:spPr>
          <a:xfrm>
            <a:off x="11508355" y="6635158"/>
            <a:ext cx="5808095" cy="0"/>
          </a:xfrm>
          <a:prstGeom prst="line">
            <a:avLst/>
          </a:prstGeom>
          <a:ln cap="flat" w="104775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38824" y="1541548"/>
            <a:ext cx="10652722" cy="7203903"/>
          </a:xfrm>
          <a:custGeom>
            <a:avLst/>
            <a:gdLst/>
            <a:ahLst/>
            <a:cxnLst/>
            <a:rect r="r" b="b" t="t" l="l"/>
            <a:pathLst>
              <a:path h="7203903" w="10652722">
                <a:moveTo>
                  <a:pt x="0" y="0"/>
                </a:moveTo>
                <a:lnTo>
                  <a:pt x="10652722" y="0"/>
                </a:lnTo>
                <a:lnTo>
                  <a:pt x="10652722" y="7203904"/>
                </a:lnTo>
                <a:lnTo>
                  <a:pt x="0" y="7203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4408" y="1240144"/>
            <a:ext cx="11867386" cy="7698967"/>
          </a:xfrm>
          <a:custGeom>
            <a:avLst/>
            <a:gdLst/>
            <a:ahLst/>
            <a:cxnLst/>
            <a:rect r="r" b="b" t="t" l="l"/>
            <a:pathLst>
              <a:path h="7698967" w="11867386">
                <a:moveTo>
                  <a:pt x="0" y="0"/>
                </a:moveTo>
                <a:lnTo>
                  <a:pt x="11867386" y="0"/>
                </a:lnTo>
                <a:lnTo>
                  <a:pt x="11867386" y="7698967"/>
                </a:lnTo>
                <a:lnTo>
                  <a:pt x="0" y="7698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88936" y="2752593"/>
            <a:ext cx="4470364" cy="4791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450"/>
              </a:lnSpc>
            </a:pPr>
            <a:r>
              <a:rPr lang="en-US" sz="7875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Widok zakładów w sekcji “Sport”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2788936" y="1038225"/>
            <a:ext cx="4470364" cy="0"/>
          </a:xfrm>
          <a:prstGeom prst="line">
            <a:avLst/>
          </a:prstGeom>
          <a:ln cap="rnd" w="28575">
            <a:solidFill>
              <a:srgbClr val="2D2B2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DAGpMn2FeMQ</dc:identifier>
  <dcterms:modified xsi:type="dcterms:W3CDTF">2011-08-01T06:04:30Z</dcterms:modified>
  <cp:revision>1</cp:revision>
  <dc:title>Group Project</dc:title>
</cp:coreProperties>
</file>